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312" r:id="rId4"/>
    <p:sldId id="313" r:id="rId5"/>
    <p:sldId id="261" r:id="rId6"/>
    <p:sldId id="275" r:id="rId7"/>
    <p:sldId id="297" r:id="rId8"/>
    <p:sldId id="262" r:id="rId9"/>
    <p:sldId id="269" r:id="rId10"/>
    <p:sldId id="268" r:id="rId11"/>
    <p:sldId id="271" r:id="rId12"/>
    <p:sldId id="309" r:id="rId13"/>
    <p:sldId id="311" r:id="rId14"/>
    <p:sldId id="314" r:id="rId15"/>
    <p:sldId id="315" r:id="rId16"/>
    <p:sldId id="316" r:id="rId17"/>
    <p:sldId id="31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100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eg>
</file>

<file path=ppt/media/image6.png>
</file>

<file path=ppt/media/image7.jpeg>
</file>

<file path=ppt/media/image8.jpeg>
</file>

<file path=ppt/media/image9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6D0F0-1B55-4228-AA54-E7C8B9D33044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596C9-927C-44F8-ACF9-1A296849F3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23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1pPr>
            <a:lvl2pPr marL="702756" indent="-270291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2pPr>
            <a:lvl3pPr marL="1081164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3pPr>
            <a:lvl4pPr marL="1513629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4pPr>
            <a:lvl5pPr marL="1946095" indent="-216233" algn="ctr" defTabSz="914485" eaLnBrk="0" hangingPunct="0">
              <a:defRPr sz="2300">
                <a:solidFill>
                  <a:schemeClr val="tx1"/>
                </a:solidFill>
                <a:latin typeface="Arial" pitchFamily="34" charset="0"/>
              </a:defRPr>
            </a:lvl5pPr>
            <a:lvl6pPr marL="2378560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6pPr>
            <a:lvl7pPr marL="2811026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7pPr>
            <a:lvl8pPr marL="3243491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8pPr>
            <a:lvl9pPr marL="3675957" indent="-216233" algn="ctr" defTabSz="914485" eaLnBrk="0" fontAlgn="base" hangingPunct="0"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r"/>
            <a:fld id="{9BC5AD4F-6A73-4462-935B-8CBCD91AB1E7}" type="slidenum">
              <a:rPr lang="en-US" sz="1200">
                <a:latin typeface="Times New Roman" pitchFamily="18" charset="0"/>
              </a:rPr>
              <a:pPr algn="r"/>
              <a:t>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2588" y="685800"/>
            <a:ext cx="6094412" cy="3429000"/>
          </a:xfrm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fld id="{52EEB5DD-1518-4D30-A381-96F7E8AAE589}" type="slidenum">
              <a:rPr lang="en-US" sz="1200"/>
              <a:pPr/>
              <a:t>13</a:t>
            </a:fld>
            <a:endParaRPr lang="en-US" sz="120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0A9A-A15B-4460-BAD2-66AE6014D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0C9C57-AA27-440E-9F37-095500430C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90F01-4C67-4EEF-AF1C-00CE95D8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91553-48C3-4381-8549-2C8CD2523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4D579-1FAD-44F6-936A-CB1A01A0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37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74519-12A6-43FD-B66B-33F469C89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422B38-736A-4AC7-A9FF-AC433A25F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3D361-FF59-40CB-BF41-4B0219239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2E15A-81A1-4910-9EAE-862A02AF0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109CB-9A9D-4B92-92CE-441399D89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682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D4CDBC-237B-4DD4-831F-49F20F982A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64D500-5CDE-4005-B31B-4E9882F35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BB5D9-40D6-445A-88F7-89FF93183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EC379-DC14-4B11-891B-846F04A2A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BACD0-E04A-41E5-8F68-66265F764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0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DBF99-8181-48A6-82A3-101F9CA46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5B4C5-C7C3-4E8E-B230-2EA218EFA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CA00D-0004-4E5C-9E81-20D16ABC8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DE182-484D-4F52-BD55-EEFB5F987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10D02-FF94-4EB4-A72B-9B49DD31A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270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F92B8-A045-4FFC-85FF-5D82CF45F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7E763-1019-48FC-B578-CBBAC7551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6D64E-AA15-47B8-965F-4CE424F58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476D9-4F87-4EAB-B92F-6EEBC6AAA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1AB4C-5482-4B82-8B88-40AD0A69B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6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31A32-9178-450D-A85A-9360EAD1C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12CFC-2CBE-4450-B83A-C0BF3AEC4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8EDAB1-3FA9-4D21-A1F3-3EF3C82B1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D1A40-5056-45CF-ACB7-CB41C6D3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FF477-E2A7-4216-A89A-0672AEA32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ED792-D1EC-4ED5-B1CD-233C7AFA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38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27264-D5B0-4900-A006-4A106990E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8F3DA-6A77-42A1-AF45-44B7F3F37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AF5EE-E8F9-4659-AA3C-F09EECC8F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581CF-F02A-4540-9F45-F0303B093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D971C5-7A8D-43CB-A38D-D493293A1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9109D6-A454-47EC-A17E-62394CE47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0BC978-F11B-48D7-8EE3-1392B30D4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3D7587-98AB-44A1-9245-246367D50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2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E309D-1D0F-4685-99A6-AD6A16923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7F026B-B6A4-48A4-93DC-DA2205F4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235223-7CE9-46FD-8C13-5109C9F43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5E6202-2A69-4F99-A4A4-F0987C66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29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853A21-D469-4C8F-81F2-72C9E4D81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BB0D8E-0FF8-46CA-BFC1-A8371611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C430C0-E7F8-4412-A61F-B7269D2F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3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9A5A-71D8-4740-80D4-85F24FCC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A62B5-8491-4C17-BE31-D11490EF6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B63835-EF09-4F19-B786-718049D05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6A961-53AC-4602-BED0-06F4A1902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74C1D-3F50-4611-A865-5AD7D31CF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57DB0-46DA-4D98-847F-F6245D89B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0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20056-46EF-4646-9AB0-D6BAE442E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74DFBE-329E-4653-9FEA-7BB37EAA0D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3680B2-1EC1-4C56-9CBF-8AD5856AFA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3FB63-E227-4475-BAAC-B56D9D25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9C910-31A1-4051-9834-FDFBD1F24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B11CB-5928-40CD-A0AB-389359A8C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95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500FC5-87FB-40A2-944E-AE16188E0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E9A53-373A-4A67-8AF2-403326CD4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CBA41-96B5-47C0-B88A-8A7D846613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780A6-1706-4B22-B7DF-858A7BE30165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11463-7DC3-40A7-8E08-BE9684258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A5EB9-0F44-4883-9276-3C86F3631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D75CB-2FCA-4266-B01F-73A25C24C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18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blaster.docking.org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projects.biotec.tu-dresden.de/plip-web/plip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620DA-BA7B-4B8D-BA59-0097838458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Adding protein-ligand interaction descriptors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1CAB9-EBB7-4749-AD06-DD9893F5E4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Team 3A</a:t>
            </a:r>
          </a:p>
          <a:p>
            <a:r>
              <a:rPr lang="en-US" dirty="0"/>
              <a:t>Team Lead: Ravi Abrol</a:t>
            </a:r>
          </a:p>
          <a:p>
            <a:r>
              <a:rPr lang="en-US" dirty="0"/>
              <a:t>Email: abrol@csun.edu</a:t>
            </a:r>
          </a:p>
        </p:txBody>
      </p:sp>
    </p:spTree>
    <p:extLst>
      <p:ext uri="{BB962C8B-B14F-4D97-AF65-F5344CB8AC3E}">
        <p14:creationId xmlns:p14="http://schemas.microsoft.com/office/powerpoint/2010/main" val="295163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11731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Protein Structure Based Methods</a:t>
            </a:r>
          </a:p>
        </p:txBody>
      </p:sp>
      <p:pic>
        <p:nvPicPr>
          <p:cNvPr id="11266" name="Picture 2" descr="Ligands docking into a protei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600201"/>
            <a:ext cx="6096000" cy="457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757464" y="6172200"/>
            <a:ext cx="4692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http://blaster.docking.org</a:t>
            </a:r>
            <a:r>
              <a:rPr lang="en-US" dirty="0"/>
              <a:t>, AUTODOCK VINA,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720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6200"/>
            <a:ext cx="8229600" cy="48736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Hybrid Approaches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524001" y="-123110"/>
            <a:ext cx="461665" cy="2462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lvl="1" indent="-457200"/>
            <a:r>
              <a:rPr lang="en-US" altLang="en-US" sz="800">
                <a:solidFill>
                  <a:srgbClr val="575757"/>
                </a:solidFill>
              </a:rPr>
              <a:t>21808046</a:t>
            </a:r>
          </a:p>
          <a:p>
            <a:pPr eaLnBrk="0" hangingPunct="0"/>
            <a:r>
              <a:rPr lang="en-US" altLang="en-US" sz="800">
                <a:solidFill>
                  <a:srgbClr val="575757"/>
                </a:solidFill>
              </a:rPr>
              <a:t> </a:t>
            </a:r>
            <a:r>
              <a:rPr lang="en-US" altLang="en-US" sz="600"/>
              <a:t> </a:t>
            </a:r>
            <a:endParaRPr lang="en-US" altLang="en-US"/>
          </a:p>
        </p:txBody>
      </p:sp>
      <p:sp>
        <p:nvSpPr>
          <p:cNvPr id="4" name="Rectangle 3"/>
          <p:cNvSpPr/>
          <p:nvPr/>
        </p:nvSpPr>
        <p:spPr>
          <a:xfrm>
            <a:off x="3891002" y="6477000"/>
            <a:ext cx="4414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Kozakov</a:t>
            </a:r>
            <a:r>
              <a:rPr lang="en-US" dirty="0"/>
              <a:t> et al. PNAS (2011); PMID=21808046 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907"/>
          <a:stretch/>
        </p:blipFill>
        <p:spPr bwMode="auto">
          <a:xfrm>
            <a:off x="2667001" y="1600201"/>
            <a:ext cx="6862547" cy="4864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" name="Text Box 1"/>
          <p:cNvSpPr txBox="1">
            <a:spLocks noChangeArrowheads="1"/>
          </p:cNvSpPr>
          <p:nvPr/>
        </p:nvSpPr>
        <p:spPr bwMode="auto">
          <a:xfrm>
            <a:off x="3657600" y="838200"/>
            <a:ext cx="484505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Times New Roman" pitchFamily="18" charset="0"/>
                <a:ea typeface="msgothic" charset="0"/>
                <a:cs typeface="msgothic" charset="0"/>
              </a:defRPr>
            </a:lvl9pPr>
          </a:lstStyle>
          <a:p>
            <a:pPr algn="ctr"/>
            <a:r>
              <a:rPr lang="en-GB" altLang="en-US" sz="1600" b="1" dirty="0">
                <a:latin typeface="Arial" pitchFamily="34" charset="0"/>
              </a:rPr>
              <a:t>Hot spot mapping results</a:t>
            </a:r>
          </a:p>
          <a:p>
            <a:pPr algn="ctr"/>
            <a:r>
              <a:rPr lang="en-GB" altLang="en-US" sz="1600" b="1" dirty="0">
                <a:latin typeface="Arial" pitchFamily="34" charset="0"/>
              </a:rPr>
              <a:t>Can also used to assess </a:t>
            </a:r>
            <a:r>
              <a:rPr lang="en-GB" altLang="en-US" sz="1600" b="1" dirty="0" err="1">
                <a:latin typeface="Arial" pitchFamily="34" charset="0"/>
              </a:rPr>
              <a:t>druggability</a:t>
            </a:r>
            <a:endParaRPr lang="en-GB" altLang="en-US" sz="1600" b="1" dirty="0">
              <a:latin typeface="Arial" pitchFamily="34" charset="0"/>
            </a:endParaRPr>
          </a:p>
          <a:p>
            <a:pPr algn="ctr"/>
            <a:r>
              <a:rPr lang="en-GB" altLang="en-US" sz="1600" b="1" dirty="0">
                <a:latin typeface="Arial" pitchFamily="34" charset="0"/>
              </a:rPr>
              <a:t>IL-2                                             </a:t>
            </a:r>
            <a:r>
              <a:rPr lang="en-GB" altLang="en-US" sz="1600" b="1" dirty="0" err="1">
                <a:latin typeface="Arial" pitchFamily="34" charset="0"/>
              </a:rPr>
              <a:t>Bcl-xL</a:t>
            </a:r>
            <a:r>
              <a:rPr lang="en-GB" altLang="en-US" sz="1600" b="1" dirty="0">
                <a:latin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486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3848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 Kinase Example</a:t>
            </a:r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90" y="1676401"/>
            <a:ext cx="6035040" cy="414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23BA6B-DB3F-4039-BDE9-1952B7041120}"/>
              </a:ext>
            </a:extLst>
          </p:cNvPr>
          <p:cNvSpPr txBox="1"/>
          <p:nvPr/>
        </p:nvSpPr>
        <p:spPr>
          <a:xfrm>
            <a:off x="7138220" y="1367522"/>
            <a:ext cx="44908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a ligand binds to more than one protein or two different protein conformations:</a:t>
            </a:r>
          </a:p>
          <a:p>
            <a:r>
              <a:rPr lang="en-US" sz="2800" dirty="0"/>
              <a:t>A differential Protein-Ligand interaction map can help.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19132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fld id="{F694F27B-D441-4027-8DD8-C9BAF5526685}" type="slidenum">
              <a:rPr lang="en-US" sz="1400"/>
              <a:pPr/>
              <a:t>13</a:t>
            </a:fld>
            <a:endParaRPr lang="en-US" sz="1400"/>
          </a:p>
        </p:txBody>
      </p:sp>
      <p:sp>
        <p:nvSpPr>
          <p:cNvPr id="5123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76200"/>
            <a:ext cx="7772400" cy="5334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Protein Binding Site Based Drug Optimization</a:t>
            </a:r>
          </a:p>
        </p:txBody>
      </p:sp>
      <p:grpSp>
        <p:nvGrpSpPr>
          <p:cNvPr id="5124" name="Group 15"/>
          <p:cNvGrpSpPr>
            <a:grpSpLocks/>
          </p:cNvGrpSpPr>
          <p:nvPr/>
        </p:nvGrpSpPr>
        <p:grpSpPr bwMode="auto">
          <a:xfrm>
            <a:off x="1676400" y="457200"/>
            <a:ext cx="8758238" cy="5943600"/>
            <a:chOff x="96" y="384"/>
            <a:chExt cx="5517" cy="3744"/>
          </a:xfrm>
        </p:grpSpPr>
        <p:pic>
          <p:nvPicPr>
            <p:cNvPr id="5129" name="Picture 3" descr="telmisartan_derivativ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" y="597"/>
              <a:ext cx="5466" cy="35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30" name="Text Box 4"/>
            <p:cNvSpPr txBox="1">
              <a:spLocks noChangeArrowheads="1"/>
            </p:cNvSpPr>
            <p:nvPr/>
          </p:nvSpPr>
          <p:spPr bwMode="auto">
            <a:xfrm>
              <a:off x="96" y="2736"/>
              <a:ext cx="415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N69</a:t>
              </a:r>
            </a:p>
            <a:p>
              <a:pPr algn="ctr"/>
              <a:endParaRPr lang="en-US" sz="1600" b="1">
                <a:solidFill>
                  <a:srgbClr val="009900"/>
                </a:solidFill>
              </a:endParaRPr>
            </a:p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V104</a:t>
              </a:r>
            </a:p>
          </p:txBody>
        </p:sp>
        <p:sp>
          <p:nvSpPr>
            <p:cNvPr id="5131" name="Text Box 5"/>
            <p:cNvSpPr txBox="1">
              <a:spLocks noChangeArrowheads="1"/>
            </p:cNvSpPr>
            <p:nvPr/>
          </p:nvSpPr>
          <p:spPr bwMode="auto">
            <a:xfrm>
              <a:off x="1622" y="3110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K21</a:t>
              </a:r>
            </a:p>
          </p:txBody>
        </p:sp>
        <p:sp>
          <p:nvSpPr>
            <p:cNvPr id="5132" name="Text Box 6"/>
            <p:cNvSpPr txBox="1">
              <a:spLocks noChangeArrowheads="1"/>
            </p:cNvSpPr>
            <p:nvPr/>
          </p:nvSpPr>
          <p:spPr bwMode="auto">
            <a:xfrm>
              <a:off x="576" y="2400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D17</a:t>
              </a:r>
            </a:p>
          </p:txBody>
        </p:sp>
        <p:sp>
          <p:nvSpPr>
            <p:cNvPr id="5133" name="Text Box 7"/>
            <p:cNvSpPr txBox="1">
              <a:spLocks noChangeArrowheads="1"/>
            </p:cNvSpPr>
            <p:nvPr/>
          </p:nvSpPr>
          <p:spPr bwMode="auto">
            <a:xfrm>
              <a:off x="1872" y="2256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D56</a:t>
              </a:r>
            </a:p>
          </p:txBody>
        </p:sp>
        <p:sp>
          <p:nvSpPr>
            <p:cNvPr id="5134" name="Text Box 8"/>
            <p:cNvSpPr txBox="1">
              <a:spLocks noChangeArrowheads="1"/>
            </p:cNvSpPr>
            <p:nvPr/>
          </p:nvSpPr>
          <p:spPr bwMode="auto">
            <a:xfrm>
              <a:off x="265" y="1104"/>
              <a:ext cx="408" cy="5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L70</a:t>
              </a:r>
            </a:p>
            <a:p>
              <a:pPr algn="ctr"/>
              <a:endParaRPr lang="en-US" sz="1600" b="1">
                <a:solidFill>
                  <a:srgbClr val="009900"/>
                </a:solidFill>
              </a:endParaRPr>
            </a:p>
            <a:p>
              <a:pPr algn="ctr"/>
              <a:r>
                <a:rPr lang="en-US" sz="1600" b="1">
                  <a:solidFill>
                    <a:srgbClr val="009900"/>
                  </a:solidFill>
                </a:rPr>
                <a:t>F106</a:t>
              </a:r>
            </a:p>
          </p:txBody>
        </p:sp>
        <p:sp>
          <p:nvSpPr>
            <p:cNvPr id="5135" name="Text Box 9"/>
            <p:cNvSpPr txBox="1">
              <a:spLocks noChangeArrowheads="1"/>
            </p:cNvSpPr>
            <p:nvPr/>
          </p:nvSpPr>
          <p:spPr bwMode="auto">
            <a:xfrm>
              <a:off x="240" y="528"/>
              <a:ext cx="415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V118</a:t>
              </a:r>
            </a:p>
          </p:txBody>
        </p:sp>
        <p:sp>
          <p:nvSpPr>
            <p:cNvPr id="5136" name="Text Box 10"/>
            <p:cNvSpPr txBox="1">
              <a:spLocks noChangeArrowheads="1"/>
            </p:cNvSpPr>
            <p:nvPr/>
          </p:nvSpPr>
          <p:spPr bwMode="auto">
            <a:xfrm>
              <a:off x="1056" y="384"/>
              <a:ext cx="365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I154</a:t>
              </a:r>
            </a:p>
          </p:txBody>
        </p:sp>
        <p:sp>
          <p:nvSpPr>
            <p:cNvPr id="5137" name="Text Box 11"/>
            <p:cNvSpPr txBox="1">
              <a:spLocks noChangeArrowheads="1"/>
            </p:cNvSpPr>
            <p:nvPr/>
          </p:nvSpPr>
          <p:spPr bwMode="auto">
            <a:xfrm>
              <a:off x="1440" y="1008"/>
              <a:ext cx="33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L11</a:t>
              </a:r>
            </a:p>
          </p:txBody>
        </p:sp>
        <p:sp>
          <p:nvSpPr>
            <p:cNvPr id="5138" name="Text Box 12"/>
            <p:cNvSpPr txBox="1">
              <a:spLocks noChangeArrowheads="1"/>
            </p:cNvSpPr>
            <p:nvPr/>
          </p:nvSpPr>
          <p:spPr bwMode="auto">
            <a:xfrm>
              <a:off x="1680" y="1296"/>
              <a:ext cx="351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pitchFamily="-96" charset="-128"/>
                </a:defRPr>
              </a:lvl9pPr>
            </a:lstStyle>
            <a:p>
              <a:r>
                <a:rPr lang="en-US" sz="1600" b="1">
                  <a:solidFill>
                    <a:srgbClr val="009900"/>
                  </a:solidFill>
                </a:rPr>
                <a:t>N14</a:t>
              </a:r>
            </a:p>
          </p:txBody>
        </p:sp>
      </p:grpSp>
      <p:sp>
        <p:nvSpPr>
          <p:cNvPr id="5125" name="Text Box 13"/>
          <p:cNvSpPr txBox="1">
            <a:spLocks noChangeArrowheads="1"/>
          </p:cNvSpPr>
          <p:nvPr/>
        </p:nvSpPr>
        <p:spPr bwMode="auto">
          <a:xfrm>
            <a:off x="5029201" y="6096000"/>
            <a:ext cx="5381625" cy="6309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pPr>
              <a:spcBef>
                <a:spcPct val="50000"/>
              </a:spcBef>
              <a:buFont typeface="Arial" charset="0"/>
              <a:buAutoNum type="arabicPlain" startAt="13"/>
            </a:pPr>
            <a:r>
              <a:rPr lang="en-US" sz="1400" b="1"/>
              <a:t>           Pr	    Me          H            H            N	   </a:t>
            </a:r>
            <a:r>
              <a:rPr lang="en-US" sz="1400" b="1">
                <a:solidFill>
                  <a:srgbClr val="FF0000"/>
                </a:solidFill>
              </a:rPr>
              <a:t>CH</a:t>
            </a:r>
            <a:r>
              <a:rPr lang="en-US" sz="1400" b="1" baseline="-25000">
                <a:solidFill>
                  <a:srgbClr val="FF0000"/>
                </a:solidFill>
              </a:rPr>
              <a:t>3</a:t>
            </a:r>
          </a:p>
          <a:p>
            <a:pPr>
              <a:spcBef>
                <a:spcPct val="50000"/>
              </a:spcBef>
              <a:buFont typeface="Arial" charset="0"/>
              <a:buNone/>
            </a:pPr>
            <a:r>
              <a:rPr lang="en-US" sz="1400" b="1">
                <a:solidFill>
                  <a:schemeClr val="accent2"/>
                </a:solidFill>
              </a:rPr>
              <a:t>14</a:t>
            </a:r>
            <a:r>
              <a:rPr lang="en-US" sz="1400" b="1">
                <a:solidFill>
                  <a:srgbClr val="FF0000"/>
                </a:solidFill>
              </a:rPr>
              <a:t>	CH</a:t>
            </a:r>
            <a:r>
              <a:rPr lang="en-US" sz="1400" b="1" baseline="-25000">
                <a:solidFill>
                  <a:srgbClr val="FF0000"/>
                </a:solidFill>
              </a:rPr>
              <a:t>2</a:t>
            </a:r>
            <a:r>
              <a:rPr lang="en-US" sz="1400" b="1">
                <a:solidFill>
                  <a:srgbClr val="FF0000"/>
                </a:solidFill>
              </a:rPr>
              <a:t>CH</a:t>
            </a:r>
            <a:r>
              <a:rPr lang="en-US" sz="1400" b="1" baseline="-25000">
                <a:solidFill>
                  <a:srgbClr val="FF0000"/>
                </a:solidFill>
              </a:rPr>
              <a:t>2</a:t>
            </a:r>
            <a:r>
              <a:rPr lang="en-US" sz="1400" b="1">
                <a:solidFill>
                  <a:srgbClr val="FF0000"/>
                </a:solidFill>
              </a:rPr>
              <a:t>COMe        </a:t>
            </a:r>
            <a:r>
              <a:rPr lang="en-US" sz="1400" b="1"/>
              <a:t>Me           H           H            N        CH</a:t>
            </a:r>
            <a:r>
              <a:rPr lang="en-US" sz="1400" b="1" baseline="-25000"/>
              <a:t>2</a:t>
            </a:r>
            <a:endParaRPr lang="en-US" sz="1400" b="1"/>
          </a:p>
        </p:txBody>
      </p:sp>
      <p:sp>
        <p:nvSpPr>
          <p:cNvPr id="5126" name="Rectangle 16"/>
          <p:cNvSpPr>
            <a:spLocks noChangeArrowheads="1"/>
          </p:cNvSpPr>
          <p:nvPr/>
        </p:nvSpPr>
        <p:spPr bwMode="auto">
          <a:xfrm>
            <a:off x="4953000" y="6096000"/>
            <a:ext cx="5334000" cy="3048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7" name="Text Box 17"/>
          <p:cNvSpPr txBox="1">
            <a:spLocks noChangeArrowheads="1"/>
          </p:cNvSpPr>
          <p:nvPr/>
        </p:nvSpPr>
        <p:spPr bwMode="auto">
          <a:xfrm>
            <a:off x="2362200" y="6445250"/>
            <a:ext cx="23812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96" charset="-128"/>
              </a:defRPr>
            </a:lvl9pPr>
          </a:lstStyle>
          <a:p>
            <a:r>
              <a:rPr lang="en-US" sz="1600"/>
              <a:t>Propyl-bisbenzimidazole</a:t>
            </a:r>
          </a:p>
        </p:txBody>
      </p:sp>
      <p:sp>
        <p:nvSpPr>
          <p:cNvPr id="5128" name="Line 18"/>
          <p:cNvSpPr>
            <a:spLocks noChangeShapeType="1"/>
          </p:cNvSpPr>
          <p:nvPr/>
        </p:nvSpPr>
        <p:spPr bwMode="auto">
          <a:xfrm flipV="1">
            <a:off x="4648200" y="6324600"/>
            <a:ext cx="381000" cy="228600"/>
          </a:xfrm>
          <a:prstGeom prst="line">
            <a:avLst/>
          </a:prstGeom>
          <a:noFill/>
          <a:ln w="38100">
            <a:solidFill>
              <a:srgbClr val="009900"/>
            </a:solidFill>
            <a:round/>
            <a:headEnd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407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283B2-53F9-4B7F-85E5-F47D4CAD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Specific Aims for the hackathon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9DAEA-C5B0-49DD-8883-8D9068877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1. Extract PLIP Contacts for any ligand bound to a protein chain from XML to JSON</a:t>
            </a:r>
          </a:p>
          <a:p>
            <a:pPr marL="0" indent="0">
              <a:buNone/>
            </a:pPr>
            <a:r>
              <a:rPr lang="en-US" dirty="0"/>
              <a:t>2. Differential analysis of two different ligands bound to the same binding site</a:t>
            </a:r>
          </a:p>
          <a:p>
            <a:pPr marL="0" indent="0">
              <a:buNone/>
            </a:pPr>
            <a:r>
              <a:rPr lang="en-US" dirty="0"/>
              <a:t>3. Create an iCn3D widget for protein-ligand interactions and differential analysis</a:t>
            </a:r>
          </a:p>
          <a:p>
            <a:pPr marL="0" indent="0">
              <a:buNone/>
            </a:pPr>
            <a:r>
              <a:rPr lang="en-US" dirty="0"/>
              <a:t>4. Assign Force-Field based energies to the individual interactions identified by PLIP.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19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22E2C-6C3F-46EA-9E03-4F421C343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Tools/Databases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26BF1-5989-4DE2-A19B-DD3C06286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PLIP Server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https://projects.biotec.tu-dresden.de/plip-web/plip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PDB</a:t>
            </a:r>
          </a:p>
          <a:p>
            <a:pPr marL="0" indent="0">
              <a:buNone/>
            </a:pPr>
            <a:r>
              <a:rPr lang="en-US" dirty="0"/>
              <a:t>https://www.rcsb.org</a:t>
            </a:r>
          </a:p>
          <a:p>
            <a:r>
              <a:rPr lang="en-US" dirty="0"/>
              <a:t>AMBER-lite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E83E58-DBFD-468A-80DD-4387F24B9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045" y="2867699"/>
            <a:ext cx="4411852" cy="312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904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A67B3-D5F0-4F5F-95F2-F7E74C90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 Tasks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20BAD50-C75C-43B3-8413-58485DCA46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583679"/>
              </p:ext>
            </p:extLst>
          </p:nvPr>
        </p:nvGraphicFramePr>
        <p:xfrm>
          <a:off x="5589104" y="2055812"/>
          <a:ext cx="5943600" cy="3053080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66287323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357000734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14191330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Team member name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Expertise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Tentative task assignment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7356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Sreeranjini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Babu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c/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c++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384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Sridhar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Malkaram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 writer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99413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Aaron Ayllon-Benitez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js, </a:t>
                      </a:r>
                      <a:r>
                        <a:rPr lang="pt-BR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C++, MySQL </a:t>
                      </a:r>
                      <a:endParaRPr lang="pt-BR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1,3</a:t>
                      </a:r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0504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Rachita K Kumar</a:t>
                      </a:r>
                      <a:endParaRPr lang="en-US" sz="120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python, R, MySQL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7703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Sangram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Keshari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Sahu</a:t>
                      </a: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python, </a:t>
                      </a:r>
                      <a:r>
                        <a:rPr lang="en-US" sz="1200" b="1" i="0" u="none" strike="noStrike" dirty="0">
                          <a:solidFill>
                            <a:srgbClr val="A61C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xml/json</a:t>
                      </a:r>
                      <a:endParaRPr lang="en-US" sz="12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endParaRPr lang="en-U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0828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Ravi Abrol</a:t>
                      </a:r>
                    </a:p>
                  </a:txBody>
                  <a:tcPr marL="25400" marR="25400" marT="25400" marB="254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shell</a:t>
                      </a:r>
                      <a:r>
                        <a:rPr lang="en-US" sz="12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python</a:t>
                      </a:r>
                    </a:p>
                  </a:txBody>
                  <a:tcPr marL="63500" marR="63500" marT="63500" marB="63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1,4, sys admin</a:t>
                      </a: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0162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37AB181-795F-48D5-A67E-3410EE65C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AEB11A-352C-45A9-BF0E-675F03E2EF4B}"/>
              </a:ext>
            </a:extLst>
          </p:cNvPr>
          <p:cNvSpPr txBox="1">
            <a:spLocks/>
          </p:cNvSpPr>
          <p:nvPr/>
        </p:nvSpPr>
        <p:spPr>
          <a:xfrm>
            <a:off x="122582" y="1825625"/>
            <a:ext cx="580113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1. Extract PLIP Contacts for any ligand bound to a protein chain from XML to JSON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2. Differential analysis of two different ligands bound to the same binding site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3. Create an iCn3D widget for protein-ligand interactions and differential analysis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4. Assign Force-Field based energies to the individual interactions identified by PLIP.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71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A9731-4536-47F2-BCC9-200AF48B7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1E63C-B7A5-4713-BA67-C6BC970D1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Sat 7/11 – 4pm: First team meeting</a:t>
            </a:r>
          </a:p>
          <a:p>
            <a:r>
              <a:rPr lang="en-US" dirty="0" err="1"/>
              <a:t>Flextimes</a:t>
            </a:r>
            <a:endParaRPr lang="en-US" dirty="0"/>
          </a:p>
          <a:p>
            <a:r>
              <a:rPr lang="en-US" dirty="0"/>
              <a:t>Sun 7/12 – (12:30pm Our team only); 1pm: Teams-</a:t>
            </a:r>
            <a:r>
              <a:rPr lang="en-US" dirty="0" err="1"/>
              <a:t>checkin</a:t>
            </a:r>
            <a:r>
              <a:rPr lang="en-US" dirty="0"/>
              <a:t> meeting</a:t>
            </a:r>
          </a:p>
          <a:p>
            <a:r>
              <a:rPr lang="en-US" dirty="0" err="1"/>
              <a:t>Flextimes</a:t>
            </a:r>
            <a:endParaRPr lang="en-US" dirty="0"/>
          </a:p>
          <a:p>
            <a:r>
              <a:rPr lang="en-US" dirty="0"/>
              <a:t>Mon 7/13 – 1pm: Teams-</a:t>
            </a:r>
            <a:r>
              <a:rPr lang="en-US" dirty="0" err="1"/>
              <a:t>checkin</a:t>
            </a:r>
            <a:r>
              <a:rPr lang="en-US" dirty="0"/>
              <a:t> meeting</a:t>
            </a:r>
          </a:p>
          <a:p>
            <a:r>
              <a:rPr lang="en-US" dirty="0" err="1"/>
              <a:t>Flextimes</a:t>
            </a:r>
            <a:endParaRPr lang="en-US" dirty="0"/>
          </a:p>
          <a:p>
            <a:r>
              <a:rPr lang="en-US" dirty="0"/>
              <a:t>Tues 7/14 – 1:30pm: Final team presentations</a:t>
            </a:r>
          </a:p>
          <a:p>
            <a:r>
              <a:rPr lang="en-US" dirty="0" err="1"/>
              <a:t>Thur</a:t>
            </a:r>
            <a:r>
              <a:rPr lang="en-US" dirty="0"/>
              <a:t> 7/16 – 12:50pm: Final project presentations at ISMB</a:t>
            </a:r>
          </a:p>
        </p:txBody>
      </p:sp>
    </p:spTree>
    <p:extLst>
      <p:ext uri="{BB962C8B-B14F-4D97-AF65-F5344CB8AC3E}">
        <p14:creationId xmlns:p14="http://schemas.microsoft.com/office/powerpoint/2010/main" val="3547100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4B9CF-5913-4513-8677-CE3E3A9F6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Team 3A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C218F-2D72-4652-8F9D-8778C19EC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Sreeranjini</a:t>
            </a:r>
            <a:r>
              <a:rPr lang="en-US" dirty="0"/>
              <a:t> </a:t>
            </a:r>
            <a:r>
              <a:rPr lang="en-US" dirty="0" err="1"/>
              <a:t>Babu</a:t>
            </a:r>
            <a:endParaRPr lang="en-US" dirty="0"/>
          </a:p>
          <a:p>
            <a:r>
              <a:rPr lang="en-US" dirty="0"/>
              <a:t>Sridhar </a:t>
            </a:r>
            <a:r>
              <a:rPr lang="en-US" dirty="0" err="1"/>
              <a:t>Malkaram</a:t>
            </a:r>
            <a:endParaRPr lang="en-US" dirty="0"/>
          </a:p>
          <a:p>
            <a:r>
              <a:rPr lang="en-US" dirty="0"/>
              <a:t>Aaron </a:t>
            </a:r>
            <a:r>
              <a:rPr lang="en-US" dirty="0" err="1"/>
              <a:t>Ayllon</a:t>
            </a:r>
            <a:r>
              <a:rPr lang="en-US" dirty="0"/>
              <a:t>-Benitez</a:t>
            </a:r>
          </a:p>
          <a:p>
            <a:r>
              <a:rPr lang="en-US" dirty="0" err="1"/>
              <a:t>Rachita</a:t>
            </a:r>
            <a:r>
              <a:rPr lang="en-US" dirty="0"/>
              <a:t> K Kumar</a:t>
            </a:r>
          </a:p>
          <a:p>
            <a:r>
              <a:rPr lang="en-US" dirty="0"/>
              <a:t>Sangram </a:t>
            </a:r>
            <a:r>
              <a:rPr lang="en-US" dirty="0" err="1"/>
              <a:t>Keshari</a:t>
            </a:r>
            <a:r>
              <a:rPr lang="en-US" dirty="0"/>
              <a:t> </a:t>
            </a:r>
            <a:r>
              <a:rPr lang="en-US" dirty="0" err="1"/>
              <a:t>Sahu</a:t>
            </a:r>
            <a:endParaRPr lang="en-US" dirty="0"/>
          </a:p>
          <a:p>
            <a:r>
              <a:rPr lang="en-US" dirty="0"/>
              <a:t>Ravi Abrol</a:t>
            </a:r>
          </a:p>
        </p:txBody>
      </p:sp>
    </p:spTree>
    <p:extLst>
      <p:ext uri="{BB962C8B-B14F-4D97-AF65-F5344CB8AC3E}">
        <p14:creationId xmlns:p14="http://schemas.microsoft.com/office/powerpoint/2010/main" val="3286134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7C78-3B3E-4812-82C3-9F1BFC56F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2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Structure of an anti-viral compound bound to influenza virus protein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631D0-B695-4596-9A46-B6B4D5CB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78" y="1413300"/>
            <a:ext cx="5827162" cy="49808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AC6E61-6A64-4AF7-9B7E-A22F51EC2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13" y="1404730"/>
            <a:ext cx="5320748" cy="532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130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7C78-3B3E-4812-82C3-9F1BFC56F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278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Protein-Ligand Interactions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631D0-B695-4596-9A46-B6B4D5CB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90" y="1704849"/>
            <a:ext cx="5827162" cy="498087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F993E3-0369-41A6-8B9C-A38C9AC2DB1B}"/>
              </a:ext>
            </a:extLst>
          </p:cNvPr>
          <p:cNvSpPr/>
          <p:nvPr/>
        </p:nvSpPr>
        <p:spPr>
          <a:xfrm>
            <a:off x="6617109" y="1497841"/>
            <a:ext cx="535868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Overall GOAL:</a:t>
            </a:r>
          </a:p>
          <a:p>
            <a:r>
              <a:rPr lang="en-US" sz="2800" dirty="0"/>
              <a:t>Analyze PDB structures of ligands bound to proteins using PLIP server in terms of: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hydrogen bonds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water bridges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salt bridges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halogen bonds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hydrophobic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800" dirty="0"/>
              <a:t>π-</a:t>
            </a:r>
            <a:r>
              <a:rPr lang="en-US" sz="2800" dirty="0"/>
              <a:t>stacking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800" dirty="0"/>
              <a:t>π-</a:t>
            </a:r>
            <a:r>
              <a:rPr lang="en-US" sz="2800" dirty="0"/>
              <a:t>cation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metal complexes</a:t>
            </a:r>
          </a:p>
        </p:txBody>
      </p:sp>
    </p:spTree>
    <p:extLst>
      <p:ext uri="{BB962C8B-B14F-4D97-AF65-F5344CB8AC3E}">
        <p14:creationId xmlns:p14="http://schemas.microsoft.com/office/powerpoint/2010/main" val="3845909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fld id="{9FF093A8-7F81-4CC2-947E-EC3865B89BCF}" type="slidenum">
              <a:rPr lang="en-US" sz="1400">
                <a:solidFill>
                  <a:srgbClr val="000000"/>
                </a:solidFill>
              </a:rPr>
              <a:pPr/>
              <a:t>5</a:t>
            </a:fld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112643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25413"/>
            <a:ext cx="8229600" cy="773112"/>
          </a:xfrm>
        </p:spPr>
        <p:txBody>
          <a:bodyPr/>
          <a:lstStyle/>
          <a:p>
            <a:pPr eaLnBrk="1" hangingPunct="1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Protein-Ligand Interactions</a:t>
            </a:r>
          </a:p>
        </p:txBody>
      </p:sp>
      <p:pic>
        <p:nvPicPr>
          <p:cNvPr id="11264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575" y="1047751"/>
            <a:ext cx="4884738" cy="523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0358" name="Text Box 6"/>
          <p:cNvSpPr txBox="1">
            <a:spLocks noChangeArrowheads="1"/>
          </p:cNvSpPr>
          <p:nvPr/>
        </p:nvSpPr>
        <p:spPr bwMode="auto">
          <a:xfrm>
            <a:off x="6543988" y="1163639"/>
            <a:ext cx="4006225" cy="563231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Multiple Lock – Multiple Key Model</a:t>
            </a:r>
          </a:p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(Conformational Selection)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Protein conformations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Ligand conformations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Conformational selection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leads to binding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b="1" dirty="0">
                <a:solidFill>
                  <a:srgbClr val="009900"/>
                </a:solidFill>
                <a:latin typeface="Arial" charset="0"/>
              </a:rPr>
              <a:t>AND / OR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b="1" dirty="0">
                <a:solidFill>
                  <a:srgbClr val="CC3300"/>
                </a:solidFill>
                <a:latin typeface="Arial" charset="0"/>
              </a:rPr>
              <a:t>Induced Fit Model</a:t>
            </a:r>
          </a:p>
          <a:p>
            <a:pPr algn="ctr">
              <a:defRPr/>
            </a:pPr>
            <a:endParaRPr lang="en-US" b="1" dirty="0">
              <a:solidFill>
                <a:srgbClr val="CC33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Flexible protein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Flexible ligand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Loose fit induces mutual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conformational change for</a:t>
            </a:r>
          </a:p>
          <a:p>
            <a:pPr algn="ctr">
              <a:defRPr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strong binding</a:t>
            </a:r>
          </a:p>
          <a:p>
            <a:pPr algn="ctr">
              <a:defRPr/>
            </a:pPr>
            <a:endParaRPr lang="en-US" dirty="0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11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2857500" y="1066800"/>
            <a:ext cx="6438900" cy="5554980"/>
            <a:chOff x="800100" y="83820"/>
            <a:chExt cx="7543800" cy="6690360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100" y="83820"/>
              <a:ext cx="7543800" cy="669036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867400" y="2221468"/>
              <a:ext cx="986365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Ser591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891954" y="3124200"/>
              <a:ext cx="964279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Lys612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5715000" y="2743200"/>
              <a:ext cx="2286000" cy="1143000"/>
            </a:xfrm>
            <a:prstGeom prst="ellipse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7" idx="4"/>
              <a:endCxn id="10" idx="0"/>
            </p:cNvCxnSpPr>
            <p:nvPr/>
          </p:nvCxnSpPr>
          <p:spPr>
            <a:xfrm>
              <a:off x="6858000" y="3886200"/>
              <a:ext cx="267384" cy="138326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6019799" y="5269467"/>
              <a:ext cx="2211170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Glycine-rich Loop 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419600" y="4278868"/>
              <a:ext cx="1042707" cy="4448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Asp727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76951" y="1524000"/>
            <a:ext cx="4230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Protein Kinase in Multiple Conformations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52800" y="228601"/>
            <a:ext cx="5516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Protein Backbone Flexibility</a:t>
            </a:r>
          </a:p>
        </p:txBody>
      </p:sp>
    </p:spTree>
    <p:extLst>
      <p:ext uri="{BB962C8B-B14F-4D97-AF65-F5344CB8AC3E}">
        <p14:creationId xmlns:p14="http://schemas.microsoft.com/office/powerpoint/2010/main" val="972090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EF13F-CF0E-466F-8A34-C39E0175EF6E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15888"/>
            <a:ext cx="8229600" cy="633412"/>
          </a:xfrm>
        </p:spPr>
        <p:txBody>
          <a:bodyPr>
            <a:normAutofit/>
          </a:bodyPr>
          <a:lstStyle/>
          <a:p>
            <a:r>
              <a:rPr lang="en-US" altLang="en-US" sz="3600" b="1" dirty="0">
                <a:solidFill>
                  <a:schemeClr val="accent6">
                    <a:lumMod val="75000"/>
                  </a:schemeClr>
                </a:solidFill>
              </a:rPr>
              <a:t>Ligand Conformational Flexibility</a:t>
            </a:r>
          </a:p>
        </p:txBody>
      </p:sp>
      <p:pic>
        <p:nvPicPr>
          <p:cNvPr id="105477" name="Picture 5" descr="TorsionalDivers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339" y="728664"/>
            <a:ext cx="8593137" cy="4676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479" name="Text Box 7"/>
          <p:cNvSpPr txBox="1">
            <a:spLocks noChangeArrowheads="1"/>
          </p:cNvSpPr>
          <p:nvPr/>
        </p:nvSpPr>
        <p:spPr bwMode="auto">
          <a:xfrm>
            <a:off x="3219450" y="5632450"/>
            <a:ext cx="525547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/>
              <a:t>Torsional preferences for rotatable bonds in ATP using</a:t>
            </a:r>
          </a:p>
          <a:p>
            <a:r>
              <a:rPr lang="en-US" altLang="en-US"/>
              <a:t>27 diverse conformations based on 407 co-crystals.</a:t>
            </a:r>
          </a:p>
          <a:p>
            <a:r>
              <a:rPr lang="en-US" altLang="en-US">
                <a:solidFill>
                  <a:srgbClr val="CC3300"/>
                </a:solidFill>
              </a:rPr>
              <a:t>[Stockwell and Thornton (</a:t>
            </a:r>
            <a:r>
              <a:rPr lang="en-US" altLang="en-US" b="1">
                <a:solidFill>
                  <a:srgbClr val="CC3300"/>
                </a:solidFill>
              </a:rPr>
              <a:t>2006</a:t>
            </a:r>
            <a:r>
              <a:rPr lang="en-US" altLang="en-US">
                <a:solidFill>
                  <a:srgbClr val="CC3300"/>
                </a:solidFill>
              </a:rPr>
              <a:t>), </a:t>
            </a:r>
            <a:r>
              <a:rPr lang="en-US" altLang="en-US" i="1">
                <a:solidFill>
                  <a:srgbClr val="CC3300"/>
                </a:solidFill>
              </a:rPr>
              <a:t>J. Mol. Biol.</a:t>
            </a:r>
            <a:r>
              <a:rPr lang="en-US" altLang="en-US">
                <a:solidFill>
                  <a:srgbClr val="CC3300"/>
                </a:solidFill>
              </a:rPr>
              <a:t> </a:t>
            </a:r>
            <a:r>
              <a:rPr lang="en-US" altLang="en-US" b="1">
                <a:solidFill>
                  <a:srgbClr val="CC3300"/>
                </a:solidFill>
              </a:rPr>
              <a:t>356</a:t>
            </a:r>
            <a:r>
              <a:rPr lang="en-US" altLang="en-US">
                <a:solidFill>
                  <a:srgbClr val="CC3300"/>
                </a:solidFill>
              </a:rPr>
              <a:t>, 928]</a:t>
            </a:r>
          </a:p>
        </p:txBody>
      </p:sp>
    </p:spTree>
    <p:extLst>
      <p:ext uri="{BB962C8B-B14F-4D97-AF65-F5344CB8AC3E}">
        <p14:creationId xmlns:p14="http://schemas.microsoft.com/office/powerpoint/2010/main" val="3397649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152400"/>
            <a:ext cx="7772400" cy="762000"/>
          </a:xfrm>
        </p:spPr>
        <p:txBody>
          <a:bodyPr>
            <a:normAutofit fontScale="90000"/>
          </a:bodyPr>
          <a:lstStyle/>
          <a:p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Scoring of Protein-Ligand Complexes</a:t>
            </a:r>
            <a:b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May the Force-Field Be With You!</a:t>
            </a:r>
            <a:endParaRPr 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98020" name="hccr1_bx471_2ns_MD.avi">
            <a:hlinkClick r:id="" action="ppaction://media"/>
          </p:cNvPr>
          <p:cNvPicPr>
            <a:picLocks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447800"/>
            <a:ext cx="42291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 descr="http://blogs.scientificamerican.com/the-curious-wavefunction/files/2012/08/1-s2.0-S0169409X12000907-gr2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447800"/>
            <a:ext cx="4727736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943601" y="5553670"/>
            <a:ext cx="45497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Force Fields:</a:t>
            </a:r>
            <a:r>
              <a:rPr lang="en-US" dirty="0"/>
              <a:t> Energy expressions that allow the</a:t>
            </a:r>
          </a:p>
          <a:p>
            <a:r>
              <a:rPr lang="en-US" dirty="0"/>
              <a:t>efficient calculation of interatomic forces. E.g.,</a:t>
            </a:r>
          </a:p>
          <a:p>
            <a:r>
              <a:rPr lang="en-US" dirty="0"/>
              <a:t>CHARMM, AMBER, OPLS, </a:t>
            </a:r>
            <a:r>
              <a:rPr lang="en-US" dirty="0" err="1"/>
              <a:t>Dreiding</a:t>
            </a:r>
            <a:r>
              <a:rPr lang="en-US" dirty="0"/>
              <a:t>, GROMOS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59886" y="5257801"/>
            <a:ext cx="18033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Source: </a:t>
            </a:r>
            <a:r>
              <a:rPr lang="en-US" sz="1200" b="1" dirty="0" err="1"/>
              <a:t>Adv</a:t>
            </a:r>
            <a:r>
              <a:rPr lang="en-US" sz="1200" b="1" dirty="0"/>
              <a:t> Drug Del Rev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38832" y="6336268"/>
            <a:ext cx="4287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Vaidehi</a:t>
            </a:r>
            <a:r>
              <a:rPr lang="en-US" dirty="0"/>
              <a:t> et al. (</a:t>
            </a:r>
            <a:r>
              <a:rPr lang="en-US" b="1" dirty="0"/>
              <a:t>2006</a:t>
            </a:r>
            <a:r>
              <a:rPr lang="en-US" dirty="0"/>
              <a:t>) </a:t>
            </a:r>
            <a:r>
              <a:rPr lang="en-US" i="1" dirty="0"/>
              <a:t>J </a:t>
            </a:r>
            <a:r>
              <a:rPr lang="en-US" i="1" dirty="0" err="1"/>
              <a:t>Biol</a:t>
            </a:r>
            <a:r>
              <a:rPr lang="en-US" i="1" dirty="0"/>
              <a:t> Chem</a:t>
            </a:r>
            <a:r>
              <a:rPr lang="en-US" dirty="0"/>
              <a:t>,</a:t>
            </a:r>
            <a:r>
              <a:rPr lang="en-US" b="1" dirty="0"/>
              <a:t>281</a:t>
            </a:r>
            <a:r>
              <a:rPr lang="en-US" dirty="0"/>
              <a:t>:27613.</a:t>
            </a:r>
          </a:p>
        </p:txBody>
      </p:sp>
    </p:spTree>
    <p:extLst>
      <p:ext uri="{BB962C8B-B14F-4D97-AF65-F5344CB8AC3E}">
        <p14:creationId xmlns:p14="http://schemas.microsoft.com/office/powerpoint/2010/main" val="247458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980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980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8020"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9802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471" y="274638"/>
            <a:ext cx="11405419" cy="11731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Drug Discovery: Ligand Structure Based Methods</a:t>
            </a:r>
          </a:p>
        </p:txBody>
      </p:sp>
      <p:pic>
        <p:nvPicPr>
          <p:cNvPr id="13314" name="Picture 2" descr="http://www.molsoft.com/images/ap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605789"/>
            <a:ext cx="8153400" cy="4185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9350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584</Words>
  <Application>Microsoft Office PowerPoint</Application>
  <PresentationFormat>Widescreen</PresentationFormat>
  <Paragraphs>144</Paragraphs>
  <Slides>17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Office Theme</vt:lpstr>
      <vt:lpstr>Adding protein-ligand interaction descriptors</vt:lpstr>
      <vt:lpstr>Team 3A</vt:lpstr>
      <vt:lpstr>Structure of an anti-viral compound bound to influenza virus protein</vt:lpstr>
      <vt:lpstr>Protein-Ligand Interactions</vt:lpstr>
      <vt:lpstr>Protein-Ligand Interactions</vt:lpstr>
      <vt:lpstr>PowerPoint Presentation</vt:lpstr>
      <vt:lpstr>Ligand Conformational Flexibility</vt:lpstr>
      <vt:lpstr>Scoring of Protein-Ligand Complexes May the Force-Field Be With You!</vt:lpstr>
      <vt:lpstr>Drug Discovery: Ligand Structure Based Methods</vt:lpstr>
      <vt:lpstr>Protein Structure Based Methods</vt:lpstr>
      <vt:lpstr>Hybrid Approaches</vt:lpstr>
      <vt:lpstr>A Kinase Example</vt:lpstr>
      <vt:lpstr>Protein Binding Site Based Drug Optimization</vt:lpstr>
      <vt:lpstr>Specific Aims for the hackathon</vt:lpstr>
      <vt:lpstr>Tools/Databases available</vt:lpstr>
      <vt:lpstr>Team 3A Tasks</vt:lpstr>
      <vt:lpstr>Team 3A Schedule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protein-ligand interaction descriptors</dc:title>
  <dc:creator>abrol</dc:creator>
  <cp:lastModifiedBy>abrol</cp:lastModifiedBy>
  <cp:revision>12</cp:revision>
  <dcterms:created xsi:type="dcterms:W3CDTF">2020-07-11T16:12:46Z</dcterms:created>
  <dcterms:modified xsi:type="dcterms:W3CDTF">2020-07-11T22:08:54Z</dcterms:modified>
</cp:coreProperties>
</file>

<file path=docProps/thumbnail.jpeg>
</file>